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05" r:id="rId3"/>
    <p:sldId id="304" r:id="rId4"/>
    <p:sldId id="372" r:id="rId5"/>
    <p:sldId id="371" r:id="rId6"/>
    <p:sldId id="366" r:id="rId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4FC"/>
    <a:srgbClr val="A2CDFC"/>
    <a:srgbClr val="B2B2B2"/>
    <a:srgbClr val="80808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0929"/>
  </p:normalViewPr>
  <p:slideViewPr>
    <p:cSldViewPr>
      <p:cViewPr varScale="1">
        <p:scale>
          <a:sx n="97" d="100"/>
          <a:sy n="97" d="100"/>
        </p:scale>
        <p:origin x="98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6932DA-DA9D-46BD-8074-F423AF2E24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40330F3-F287-4C1F-95C2-948822A0463F}" type="pres">
      <dgm:prSet presAssocID="{316932DA-DA9D-46BD-8074-F423AF2E24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A2C55B3-6BD1-4CF0-BA7F-F15E8226045D}" type="presOf" srcId="{316932DA-DA9D-46BD-8074-F423AF2E2459}" destId="{B40330F3-F287-4C1F-95C2-948822A0463F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AF1DE-F3B6-4F3D-AB7F-3A69EB9B891F}" type="datetimeFigureOut">
              <a:rPr lang="ko-KR" altLang="en-US" smtClean="0"/>
              <a:pPr/>
              <a:t>2018-05-02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FBD97-7D08-4E98-B336-0C86293092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88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88C76-954E-4DC3-A076-BE2CE4BF22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246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7FAC3-DD32-4738-A4F8-3EE90D6798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805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A59B7-5D5A-4707-9DE2-32C98ABCE1D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729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AC9F1-8E50-4D31-BC6E-291505023D5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033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81880-BD4F-455B-BEEA-178B18A2E0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153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5A351-2FE9-47E4-BA03-CA1443D5C0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847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B5299-8A10-4797-B9CA-7FAC603BCA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152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16EA7-5C37-4D77-A3A8-AD29B892CA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8018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3F418-08C4-462A-8F3F-37A6E0A5826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0011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94231-E35D-45A3-A2F9-0901B3D476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402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66A54-F4B3-49C0-AA76-55AFDA0590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956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654698-C7EE-43FE-85BC-DFD3CDB422F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1367"/>
            <a:ext cx="9144000" cy="2434208"/>
          </a:xfrm>
        </p:spPr>
        <p:txBody>
          <a:bodyPr/>
          <a:lstStyle/>
          <a:p>
            <a:r>
              <a:rPr lang="ko-KR" altLang="en-US" sz="3200" b="1" dirty="0" smtClean="0">
                <a:solidFill>
                  <a:schemeClr val="bg1"/>
                </a:solidFill>
              </a:rPr>
              <a:t>연구 윤리란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?</a:t>
            </a:r>
            <a:br>
              <a:rPr lang="en-US" altLang="ko-KR" sz="3200" b="1" dirty="0" smtClean="0">
                <a:solidFill>
                  <a:schemeClr val="bg1"/>
                </a:solidFill>
              </a:rPr>
            </a:br>
            <a:r>
              <a:rPr lang="en-US" altLang="ko-KR" b="1" dirty="0" smtClean="0">
                <a:solidFill>
                  <a:schemeClr val="bg1"/>
                </a:solidFill>
              </a:rPr>
              <a:t/>
            </a:r>
            <a:br>
              <a:rPr lang="en-US" altLang="ko-KR" b="1" dirty="0" smtClean="0">
                <a:solidFill>
                  <a:schemeClr val="bg1"/>
                </a:solidFill>
              </a:rPr>
            </a:br>
            <a:r>
              <a:rPr lang="ko-KR" altLang="en-US" sz="2400" b="1" dirty="0">
                <a:solidFill>
                  <a:schemeClr val="bg1"/>
                </a:solidFill>
              </a:rPr>
              <a:t>이 기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용</a:t>
            </a:r>
            <a:r>
              <a:rPr lang="en-US" altLang="ko-KR" sz="2400" b="1" dirty="0" smtClean="0">
                <a:solidFill>
                  <a:schemeClr val="bg1"/>
                </a:solidFill>
              </a:rPr>
              <a:t/>
            </a:r>
            <a:br>
              <a:rPr lang="en-US" altLang="ko-KR" sz="2400" b="1" dirty="0" smtClean="0">
                <a:solidFill>
                  <a:schemeClr val="bg1"/>
                </a:solidFill>
              </a:rPr>
            </a:br>
            <a:r>
              <a:rPr lang="en-US" altLang="ko-KR" sz="2400" b="1" dirty="0" smtClean="0">
                <a:solidFill>
                  <a:schemeClr val="bg1"/>
                </a:solidFill>
              </a:rPr>
              <a:t/>
            </a:r>
            <a:br>
              <a:rPr lang="en-US" altLang="ko-KR" sz="2400" b="1" dirty="0" smtClean="0">
                <a:solidFill>
                  <a:schemeClr val="bg1"/>
                </a:solidFill>
              </a:rPr>
            </a:br>
            <a:r>
              <a:rPr lang="ko-KR" altLang="en-US" sz="1800" b="1" dirty="0" smtClean="0">
                <a:solidFill>
                  <a:schemeClr val="bg1"/>
                </a:solidFill>
              </a:rPr>
              <a:t>안동대학교 기계공학과</a:t>
            </a:r>
            <a:endParaRPr lang="ko-KR" altLang="ko-KR" sz="1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70195" y="5939069"/>
            <a:ext cx="3164752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86897" y="5085184"/>
            <a:ext cx="797892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 smtClean="0"/>
              <a:t>제</a:t>
            </a:r>
            <a:r>
              <a:rPr lang="en-US" altLang="ko-KR" sz="2000" b="1" dirty="0" smtClean="0"/>
              <a:t>56</a:t>
            </a:r>
            <a:r>
              <a:rPr lang="ko-KR" altLang="en-US" sz="2000" b="1" dirty="0" smtClean="0"/>
              <a:t>회 </a:t>
            </a:r>
            <a:r>
              <a:rPr lang="en-US" altLang="ko-KR" sz="2000" b="1" dirty="0" smtClean="0"/>
              <a:t>KOSCO SYMPOSIUM</a:t>
            </a:r>
          </a:p>
          <a:p>
            <a:pPr algn="ctr">
              <a:lnSpc>
                <a:spcPct val="150000"/>
              </a:lnSpc>
            </a:pPr>
            <a:endParaRPr lang="en-US" altLang="ko-KR" sz="1400" b="1" dirty="0" smtClean="0"/>
          </a:p>
          <a:p>
            <a:pPr algn="ctr">
              <a:lnSpc>
                <a:spcPct val="150000"/>
              </a:lnSpc>
            </a:pPr>
            <a:r>
              <a:rPr lang="en-US" altLang="ko-KR" sz="1400" b="1" dirty="0" smtClean="0"/>
              <a:t>2018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 5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10</a:t>
            </a:r>
            <a:r>
              <a:rPr lang="ko-KR" altLang="en-US" sz="1400" b="1" dirty="0" smtClean="0"/>
              <a:t>일</a:t>
            </a:r>
            <a:endParaRPr lang="en-US" altLang="ko-KR" sz="1400" b="1" dirty="0" smtClean="0"/>
          </a:p>
          <a:p>
            <a:pPr algn="ctr">
              <a:lnSpc>
                <a:spcPct val="150000"/>
              </a:lnSpc>
            </a:pPr>
            <a:r>
              <a:rPr lang="ko-KR" altLang="en-US" sz="1400" b="1" dirty="0" smtClean="0"/>
              <a:t>국립 전북대학교 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전북 전주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8C76-954E-4DC3-A076-BE2CE4BF22E7}" type="slidenum">
              <a:rPr lang="en-US" altLang="ko-KR" smtClean="0"/>
              <a:pPr/>
              <a:t>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목 차</a:t>
            </a:r>
            <a:endParaRPr lang="ko-KR" altLang="en-US" b="1" dirty="0"/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264555410"/>
              </p:ext>
            </p:extLst>
          </p:nvPr>
        </p:nvGraphicFramePr>
        <p:xfrm>
          <a:off x="356145" y="908720"/>
          <a:ext cx="3063727" cy="794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5193" y="1052736"/>
            <a:ext cx="8695279" cy="203132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800" dirty="0" smtClean="0"/>
              <a:t>  1. </a:t>
            </a:r>
            <a:r>
              <a:rPr lang="ko-KR" altLang="en-US" sz="1800" dirty="0" smtClean="0"/>
              <a:t>연구 윤리란</a:t>
            </a:r>
            <a:r>
              <a:rPr lang="en-US" altLang="ko-KR" sz="1800" dirty="0" smtClean="0"/>
              <a:t>?</a:t>
            </a:r>
          </a:p>
          <a:p>
            <a:endParaRPr lang="en-US" altLang="ko-KR" sz="1800" dirty="0" smtClean="0"/>
          </a:p>
          <a:p>
            <a:r>
              <a:rPr lang="en-US" altLang="ko-KR" sz="1800" dirty="0"/>
              <a:t> </a:t>
            </a:r>
            <a:r>
              <a:rPr lang="en-US" altLang="ko-KR" sz="1800" dirty="0" smtClean="0"/>
              <a:t> 2. </a:t>
            </a:r>
            <a:r>
              <a:rPr lang="ko-KR" altLang="en-US" sz="1800" dirty="0" smtClean="0"/>
              <a:t>학회 연구윤리 운영 규정</a:t>
            </a:r>
            <a:endParaRPr lang="en-US" altLang="ko-KR" sz="1800" dirty="0" smtClean="0"/>
          </a:p>
          <a:p>
            <a:endParaRPr lang="en-US" altLang="ko-KR" sz="1800" dirty="0"/>
          </a:p>
          <a:p>
            <a:r>
              <a:rPr lang="en-US" altLang="ko-KR" sz="1800" dirty="0" smtClean="0"/>
              <a:t>  3. </a:t>
            </a:r>
            <a:r>
              <a:rPr lang="ko-KR" altLang="en-US" sz="1800" dirty="0" smtClean="0"/>
              <a:t>질의응답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 내용</a:t>
            </a:r>
            <a:endParaRPr lang="en-US" altLang="ko-KR" sz="1800" dirty="0" smtClean="0"/>
          </a:p>
          <a:p>
            <a:r>
              <a:rPr lang="en-US" altLang="ko-KR" sz="1800" dirty="0" smtClean="0"/>
              <a:t>         </a:t>
            </a:r>
          </a:p>
          <a:p>
            <a:r>
              <a:rPr lang="en-US" altLang="ko-KR" sz="1800" dirty="0"/>
              <a:t> </a:t>
            </a:r>
            <a:r>
              <a:rPr lang="en-US" altLang="ko-KR" sz="1800" dirty="0" smtClean="0"/>
              <a:t> 4. </a:t>
            </a:r>
            <a:r>
              <a:rPr lang="ko-KR" altLang="en-US" sz="1800" dirty="0" smtClean="0"/>
              <a:t>참고 사이트</a:t>
            </a:r>
            <a:r>
              <a:rPr lang="en-US" altLang="ko-KR" sz="1800" dirty="0" smtClean="0"/>
              <a:t>  </a:t>
            </a:r>
            <a:endParaRPr lang="ko-KR" altLang="en-US" sz="18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F418-08C4-462A-8F3F-37A6E0A5826C}" type="slidenum">
              <a:rPr lang="en-US" altLang="ko-KR" smtClean="0"/>
              <a:pPr/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802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연구 윤리란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F418-08C4-462A-8F3F-37A6E0A5826C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0" name="TextBox 9"/>
          <p:cNvSpPr txBox="1"/>
          <p:nvPr/>
        </p:nvSpPr>
        <p:spPr>
          <a:xfrm>
            <a:off x="107504" y="1052736"/>
            <a:ext cx="8856984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b="1" dirty="0" smtClean="0"/>
              <a:t>정의</a:t>
            </a:r>
            <a:r>
              <a:rPr lang="en-US" altLang="ko-KR" sz="1800" dirty="0" smtClean="0"/>
              <a:t>) </a:t>
            </a:r>
            <a:r>
              <a:rPr lang="ko-KR" altLang="en-US" sz="1800" b="1" dirty="0" smtClean="0">
                <a:solidFill>
                  <a:srgbClr val="FF0000"/>
                </a:solidFill>
              </a:rPr>
              <a:t>연구자가 연구를 수행하면서 당연히 지켜야 할 원칙 및 행동</a:t>
            </a:r>
            <a:endParaRPr lang="ko-KR" altLang="en-US" sz="1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556792"/>
            <a:ext cx="8856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800" dirty="0" smtClean="0"/>
              <a:t>『</a:t>
            </a:r>
            <a:r>
              <a:rPr lang="ko-KR" altLang="en-US" sz="1800" dirty="0" smtClean="0"/>
              <a:t>연구윤리 확보를 위한 지침</a:t>
            </a:r>
            <a:r>
              <a:rPr lang="en-US" altLang="ko-KR" sz="1800" dirty="0" smtClean="0"/>
              <a:t>』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교육부</a:t>
            </a:r>
            <a:r>
              <a:rPr lang="en-US" altLang="ko-KR" sz="1800" dirty="0" smtClean="0"/>
              <a:t>, 2015.11) </a:t>
            </a:r>
            <a:r>
              <a:rPr lang="ko-KR" altLang="en-US" sz="1800" dirty="0" smtClean="0"/>
              <a:t>에서 연구자의 역할과 책임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제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조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066334"/>
            <a:ext cx="6336704" cy="418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학회 연구윤리 운영 규정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F418-08C4-462A-8F3F-37A6E0A5826C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8" name="TextBox 7"/>
          <p:cNvSpPr txBox="1"/>
          <p:nvPr/>
        </p:nvSpPr>
        <p:spPr>
          <a:xfrm>
            <a:off x="107504" y="904945"/>
            <a:ext cx="8856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800" dirty="0" smtClean="0"/>
              <a:t>『</a:t>
            </a:r>
            <a:r>
              <a:rPr lang="ko-KR" altLang="en-US" sz="1800" dirty="0" smtClean="0"/>
              <a:t>한국연소학회</a:t>
            </a:r>
            <a:r>
              <a:rPr lang="en-US" altLang="ko-KR" sz="1800" dirty="0" smtClean="0"/>
              <a:t>』</a:t>
            </a:r>
            <a:r>
              <a:rPr lang="ko-KR" altLang="en-US" sz="1800" dirty="0" smtClean="0"/>
              <a:t> 연구윤리 및 윤리위원회 운영규정</a:t>
            </a:r>
            <a:endParaRPr lang="ko-KR" alt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1412776"/>
            <a:ext cx="885698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800" dirty="0" smtClean="0"/>
              <a:t>1. </a:t>
            </a:r>
            <a:r>
              <a:rPr lang="ko-KR" altLang="en-US" sz="1800" dirty="0" smtClean="0"/>
              <a:t>위원회 구성 및 임무</a:t>
            </a:r>
            <a:endParaRPr lang="en-US" altLang="ko-KR" sz="1800" dirty="0" smtClean="0"/>
          </a:p>
          <a:p>
            <a:pPr>
              <a:lnSpc>
                <a:spcPct val="120000"/>
              </a:lnSpc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- </a:t>
            </a:r>
            <a:r>
              <a:rPr lang="ko-KR" altLang="en-US" sz="1800" dirty="0" smtClean="0"/>
              <a:t>위원장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명과 간사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위원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명으로 구성함</a:t>
            </a: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- </a:t>
            </a:r>
            <a:r>
              <a:rPr lang="ko-KR" altLang="en-US" sz="1800" dirty="0" smtClean="0"/>
              <a:t>학회의 연구윤리에 관한 업무를 총괄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위반 행위 심사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처리 등</a:t>
            </a:r>
            <a:r>
              <a:rPr lang="en-US" altLang="ko-KR" sz="18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sz="1800" dirty="0" smtClean="0"/>
              <a:t>2. </a:t>
            </a:r>
            <a:r>
              <a:rPr lang="ko-KR" altLang="en-US" sz="1800" dirty="0" smtClean="0"/>
              <a:t>연구 출판 부정행위의 범위</a:t>
            </a:r>
            <a:endParaRPr lang="en-US" altLang="ko-KR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5517232"/>
            <a:ext cx="8856984" cy="85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 smtClean="0"/>
              <a:t>○ 연구윤리 자가 </a:t>
            </a:r>
            <a:r>
              <a:rPr lang="ko-KR" altLang="en-US" sz="1800" dirty="0" err="1" smtClean="0"/>
              <a:t>점검표</a:t>
            </a:r>
            <a:r>
              <a:rPr lang="ko-KR" altLang="en-US" sz="1800" dirty="0" smtClean="0"/>
              <a:t> 및 연구윤리 서약서</a:t>
            </a:r>
            <a:endParaRPr lang="en-US" altLang="ko-KR" sz="1800" dirty="0" smtClean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○ </a:t>
            </a:r>
            <a:r>
              <a:rPr lang="ko-KR" altLang="en-US" sz="1800" dirty="0" smtClean="0"/>
              <a:t>연구출판 부정행위 제보서</a:t>
            </a:r>
            <a:endParaRPr lang="ko-KR" alt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5157192"/>
            <a:ext cx="8856984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800" dirty="0"/>
              <a:t>http://www.kosco.or.kr/?c=user&amp;mcd=sub01_06</a:t>
            </a:r>
            <a:endParaRPr lang="ko-KR" altLang="en-US" sz="18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789342"/>
            <a:ext cx="8568952" cy="235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30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질의응답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예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내용</a:t>
            </a:r>
            <a:r>
              <a:rPr lang="en-US" altLang="ko-KR" b="1" baseline="30000" dirty="0" smtClean="0"/>
              <a:t>*</a:t>
            </a:r>
            <a:endParaRPr lang="ko-KR" altLang="en-US" b="1" baseline="30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F418-08C4-462A-8F3F-37A6E0A5826C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107504" y="1052736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b="1" dirty="0" smtClean="0"/>
              <a:t>질의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학술대회에서 구도 혹은 포스터로 발표하였고 </a:t>
            </a:r>
            <a:r>
              <a:rPr lang="ko-KR" altLang="en-US" sz="1800" dirty="0" err="1" smtClean="0"/>
              <a:t>초록집에</a:t>
            </a:r>
            <a:r>
              <a:rPr lang="ko-KR" altLang="en-US" sz="1800" dirty="0" smtClean="0"/>
              <a:t> 실린바 있는 연구내용을 추후에 학술지에 정규 논문으로 게재하는 경우 중복게재에 해당하는가</a:t>
            </a:r>
            <a:r>
              <a:rPr lang="en-US" altLang="ko-KR" sz="1800" dirty="0" smtClean="0"/>
              <a:t>?</a:t>
            </a:r>
            <a:endParaRPr lang="ko-KR" alt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2078846"/>
            <a:ext cx="8856984" cy="405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800" b="1" dirty="0" smtClean="0">
                <a:solidFill>
                  <a:srgbClr val="FF0000"/>
                </a:solidFill>
              </a:rPr>
              <a:t>답변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학술대회에서 구도 혹은 포스터로 발표 당시 제시하였던 자료와 그림은 추후에 본인의 학위논문이나 학술지 논문에 재사용할 수 있다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또 다른 학술대회에서 그 내용을 그대로 발표해도 문제시 하지 않는 것이 대다수 학문분야의 관행이다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학술대회에서의 발표는 아직 </a:t>
            </a:r>
            <a:r>
              <a:rPr lang="ko-KR" altLang="en-US" sz="1800" dirty="0" err="1" smtClean="0"/>
              <a:t>검증받지</a:t>
            </a:r>
            <a:r>
              <a:rPr lang="ko-KR" altLang="en-US" sz="1800" dirty="0" smtClean="0"/>
              <a:t> 아니한 가설을 여러 분야의 동료들에게 보여 주어 이의 타당성을 묻는 연구 활동의 일부이기 때문이다</a:t>
            </a:r>
            <a:r>
              <a:rPr lang="en-US" altLang="ko-KR" sz="1800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800" dirty="0" smtClean="0"/>
              <a:t>따라서 초록은 하나의 완성된 논문이 아니기 때문에 중복게재에 해당하지 않는다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그러나 학문 분야와 학술지에 따라서는 학술대회에서 사전에 발표한 내용을 학술지에 게재하는 경우 논문 투고 시 해당 사실을 밝히고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후소</a:t>
            </a:r>
            <a:r>
              <a:rPr lang="ko-KR" altLang="en-US" sz="1800" dirty="0" smtClean="0"/>
              <a:t> 논문에서는 인용 등을 통한 방법을 사용하여 중복사용 사실을 명백히 밝히도록 요구하는 경우도 있다</a:t>
            </a:r>
            <a:r>
              <a:rPr lang="en-US" altLang="ko-KR" sz="1800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800" dirty="0" smtClean="0"/>
              <a:t>각종 학술대회에서 발표한 포스터에 사용한 연구데이터를 후속 학술지 논문으로 발표하고자 하는 경우에는 출처를 밝히는 것이 바람직하다</a:t>
            </a:r>
            <a:r>
              <a:rPr lang="en-US" altLang="ko-KR" sz="18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2193" y="6065817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/>
              <a:t>* </a:t>
            </a:r>
            <a:r>
              <a:rPr lang="ko-KR" altLang="en-US" sz="1200" dirty="0" smtClean="0"/>
              <a:t>이원용 외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인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연구윤리질의응답집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국가과학기술인력개발원</a:t>
            </a:r>
            <a:r>
              <a:rPr lang="en-US" altLang="ko-KR" sz="1200" dirty="0" smtClean="0"/>
              <a:t>, 2014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참고 사이트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F418-08C4-462A-8F3F-37A6E0A5826C}" type="slidenum">
              <a:rPr lang="en-US" altLang="ko-KR" smtClean="0"/>
              <a:pPr/>
              <a:t>6</a:t>
            </a:fld>
            <a:endParaRPr lang="en-US" altLang="ko-KR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96752"/>
            <a:ext cx="1981200" cy="50482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382" y="1844824"/>
            <a:ext cx="7991475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1185623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http://www.cre.or.kr/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111" y="4437112"/>
            <a:ext cx="1371600" cy="37147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284318" y="4316731"/>
            <a:ext cx="603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https://www.kci.go.kr/kciportal/main.kci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071" y="4917619"/>
            <a:ext cx="7980785" cy="1274908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6876256" y="5013176"/>
            <a:ext cx="1656184" cy="216024"/>
          </a:xfrm>
          <a:prstGeom prst="rect">
            <a:avLst/>
          </a:prstGeom>
          <a:solidFill>
            <a:srgbClr val="92C4FC"/>
          </a:solidFill>
          <a:ln>
            <a:solidFill>
              <a:srgbClr val="A2CD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3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26">
  <a:themeElements>
    <a:clrScheme name="Office 테마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테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테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base26</Template>
  <TotalTime>4650</TotalTime>
  <Words>318</Words>
  <Application>Microsoft Office PowerPoint</Application>
  <PresentationFormat>화면 슬라이드 쇼(4:3)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굴림</vt:lpstr>
      <vt:lpstr>맑은 고딕</vt:lpstr>
      <vt:lpstr>base26</vt:lpstr>
      <vt:lpstr>연구 윤리란?  이 기 용  안동대학교 기계공학과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Emission Chemistry Nox &amp; soot  (이기용)</dc:title>
  <dc:creator>comb</dc:creator>
  <cp:lastModifiedBy>Windows 사용자</cp:lastModifiedBy>
  <cp:revision>279</cp:revision>
  <dcterms:created xsi:type="dcterms:W3CDTF">2012-07-19T02:31:34Z</dcterms:created>
  <dcterms:modified xsi:type="dcterms:W3CDTF">2018-05-02T08:37:54Z</dcterms:modified>
</cp:coreProperties>
</file>